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24" r:id="rId2"/>
    <p:sldId id="256" r:id="rId3"/>
    <p:sldId id="325" r:id="rId4"/>
    <p:sldId id="257" r:id="rId5"/>
    <p:sldId id="263" r:id="rId6"/>
    <p:sldId id="264" r:id="rId7"/>
    <p:sldId id="327" r:id="rId8"/>
    <p:sldId id="268" r:id="rId9"/>
    <p:sldId id="299" r:id="rId10"/>
    <p:sldId id="294" r:id="rId11"/>
    <p:sldId id="269" r:id="rId12"/>
    <p:sldId id="319" r:id="rId13"/>
    <p:sldId id="270" r:id="rId14"/>
    <p:sldId id="271" r:id="rId15"/>
    <p:sldId id="265" r:id="rId16"/>
    <p:sldId id="266" r:id="rId17"/>
    <p:sldId id="267" r:id="rId18"/>
    <p:sldId id="272" r:id="rId19"/>
    <p:sldId id="273" r:id="rId20"/>
    <p:sldId id="280" r:id="rId21"/>
    <p:sldId id="274" r:id="rId22"/>
    <p:sldId id="281" r:id="rId23"/>
    <p:sldId id="275" r:id="rId24"/>
    <p:sldId id="290" r:id="rId25"/>
    <p:sldId id="285" r:id="rId26"/>
    <p:sldId id="286" r:id="rId27"/>
    <p:sldId id="315" r:id="rId28"/>
    <p:sldId id="316" r:id="rId29"/>
    <p:sldId id="317" r:id="rId30"/>
    <p:sldId id="322" r:id="rId31"/>
    <p:sldId id="323" r:id="rId32"/>
    <p:sldId id="287" r:id="rId33"/>
    <p:sldId id="304" r:id="rId34"/>
    <p:sldId id="288" r:id="rId35"/>
    <p:sldId id="289" r:id="rId36"/>
    <p:sldId id="291" r:id="rId37"/>
    <p:sldId id="292" r:id="rId38"/>
    <p:sldId id="276" r:id="rId39"/>
    <p:sldId id="284" r:id="rId40"/>
    <p:sldId id="277" r:id="rId41"/>
    <p:sldId id="258" r:id="rId42"/>
    <p:sldId id="282" r:id="rId43"/>
    <p:sldId id="305" r:id="rId44"/>
    <p:sldId id="306" r:id="rId45"/>
    <p:sldId id="326" r:id="rId46"/>
    <p:sldId id="307" r:id="rId47"/>
    <p:sldId id="308" r:id="rId48"/>
    <p:sldId id="309" r:id="rId49"/>
    <p:sldId id="310" r:id="rId50"/>
    <p:sldId id="311" r:id="rId51"/>
    <p:sldId id="312" r:id="rId52"/>
    <p:sldId id="321" r:id="rId53"/>
    <p:sldId id="313" r:id="rId54"/>
    <p:sldId id="314" r:id="rId55"/>
    <p:sldId id="283" r:id="rId56"/>
    <p:sldId id="278" r:id="rId57"/>
    <p:sldId id="279" r:id="rId58"/>
    <p:sldId id="262" r:id="rId59"/>
    <p:sldId id="320" r:id="rId60"/>
    <p:sldId id="259" r:id="rId61"/>
    <p:sldId id="318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0618-C2F9-456F-B8E5-42F2FF6033FE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F732D-75D9-40C6-BF69-1B7F7FA3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2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444C-F354-4046-9148-6A403C8D283C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44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329-CA30-4795-B76C-FC4BE14676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00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32CB-B9A6-47B0-B152-7C1745EF3A84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70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6403-A831-42E5-A306-E65B10460BD1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0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04F8-40A9-4DA5-B97A-3BFD3A7554D0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90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2963-57E0-4BA4-A434-BD74431C3C43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51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F5C6-4A8C-4B52-B1A6-5F2CAE04715D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1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AC557-9BCF-4DDD-A1BF-F4D428CEED9A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3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EE3A-1DB1-4FBF-88A1-FD0CA8656662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57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278-0EA4-4D11-935B-881918D76E7A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29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568EC-6EF9-4E77-8F4A-47696D9B6FF8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58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6FD09-1152-465B-B904-FC477636C5AD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D16B8-6927-4FB6-AFC4-A0B991BCF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5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zh-CN"/>
              <a:t>Société et culture françaises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altLang="zh-CN"/>
              <a:t>Chimie Shanghai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BDC9-016A-41D1-BFAE-DE88F8B9476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6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646040"/>
            <a:ext cx="2808312" cy="1215008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1789</a:t>
            </a:r>
            <a:br>
              <a:rPr lang="fr-FR" altLang="zh-CN" smtClean="0"/>
            </a:br>
            <a:r>
              <a:rPr lang="fr-FR" altLang="zh-CN" smtClean="0"/>
              <a:t>Article XVI</a:t>
            </a:r>
            <a:endParaRPr lang="zh-CN" altLang="en-US" sz="2700" b="1">
              <a:solidFill>
                <a:schemeClr val="accent6"/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9411"/>
            <a:ext cx="4968552" cy="681464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9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08520" y="1124744"/>
            <a:ext cx="9252520" cy="5001419"/>
          </a:xfrm>
        </p:spPr>
        <p:txBody>
          <a:bodyPr>
            <a:normAutofit fontScale="92500" lnSpcReduction="10000"/>
          </a:bodyPr>
          <a:lstStyle/>
          <a:p>
            <a:r>
              <a:rPr lang="fr-FR" altLang="zh-CN" smtClean="0"/>
              <a:t>Le régime présidentiel: les Etats-Unis (président élu directement et non responsable devant le Parlement)</a:t>
            </a:r>
          </a:p>
          <a:p>
            <a:endParaRPr lang="fr-FR" altLang="zh-CN" smtClean="0"/>
          </a:p>
          <a:p>
            <a:r>
              <a:rPr lang="fr-FR" altLang="zh-CN" smtClean="0"/>
              <a:t>Le régime parlementaire: la plupart des pays européens (président élu indirectement, gouvenement responsable devant le Parlement)</a:t>
            </a:r>
          </a:p>
          <a:p>
            <a:endParaRPr lang="fr-FR" altLang="zh-CN" smtClean="0"/>
          </a:p>
          <a:p>
            <a:r>
              <a:rPr lang="fr-FR" altLang="zh-CN" smtClean="0"/>
              <a:t>Le régime présidentiel-parlementaire/le régime semi-présidentiel: la France (président </a:t>
            </a:r>
            <a:r>
              <a:rPr lang="fr-FR" altLang="zh-CN"/>
              <a:t>élu </a:t>
            </a:r>
            <a:r>
              <a:rPr lang="fr-FR" altLang="zh-CN" smtClean="0"/>
              <a:t>directement, gouvernement responsable </a:t>
            </a:r>
            <a:r>
              <a:rPr lang="fr-FR" altLang="zh-CN"/>
              <a:t>devant le Parlement</a:t>
            </a:r>
            <a:r>
              <a:rPr lang="fr-FR" altLang="zh-CN" smtClean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8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53" y="64331"/>
            <a:ext cx="4469403" cy="660502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5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-171400"/>
            <a:ext cx="10116616" cy="5184765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4087"/>
            <a:ext cx="3356609" cy="331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6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317" y="548680"/>
            <a:ext cx="8229600" cy="1143000"/>
          </a:xfrm>
        </p:spPr>
        <p:txBody>
          <a:bodyPr/>
          <a:lstStyle/>
          <a:p>
            <a:r>
              <a:rPr lang="fr-FR" altLang="zh-CN" smtClean="0"/>
              <a:t>Marianne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49" y="2204864"/>
            <a:ext cx="410269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0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Le Parlement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fr-FR" altLang="zh-CN" smtClean="0"/>
              <a:t>L’Assemblée nationale</a:t>
            </a:r>
          </a:p>
          <a:p>
            <a:endParaRPr lang="fr-FR" altLang="zh-CN" smtClean="0"/>
          </a:p>
          <a:p>
            <a:endParaRPr lang="fr-FR" altLang="zh-CN" smtClean="0"/>
          </a:p>
          <a:p>
            <a:r>
              <a:rPr lang="fr-FR" altLang="zh-CN" smtClean="0"/>
              <a:t>Le Sénat</a:t>
            </a:r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72522"/>
            <a:ext cx="8918772" cy="65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51895"/>
            <a:ext cx="89820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522057"/>
            <a:ext cx="9252520" cy="97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6016" y="692696"/>
            <a:ext cx="5040560" cy="1143000"/>
          </a:xfrm>
        </p:spPr>
        <p:txBody>
          <a:bodyPr>
            <a:normAutofit/>
          </a:bodyPr>
          <a:lstStyle/>
          <a:p>
            <a:r>
              <a:rPr lang="fr-FR" altLang="zh-CN" sz="3200" smtClean="0"/>
              <a:t>L’Assemblée nationale</a:t>
            </a:r>
            <a:br>
              <a:rPr lang="fr-FR" altLang="zh-CN" sz="3200" smtClean="0"/>
            </a:br>
            <a:r>
              <a:rPr lang="fr-FR" altLang="zh-CN" sz="3200" smtClean="0"/>
              <a:t>Palais Bourbon</a:t>
            </a:r>
            <a:endParaRPr lang="zh-CN" altLang="en-US" sz="320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48880"/>
            <a:ext cx="7598579" cy="4556179"/>
          </a:xfr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" y="20531"/>
            <a:ext cx="5296444" cy="309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0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015764"/>
            <a:ext cx="9274422" cy="486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2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32040" y="274638"/>
            <a:ext cx="4211960" cy="1143000"/>
          </a:xfrm>
        </p:spPr>
        <p:txBody>
          <a:bodyPr>
            <a:noAutofit/>
          </a:bodyPr>
          <a:lstStyle/>
          <a:p>
            <a:r>
              <a:rPr lang="fr-FR" altLang="zh-CN" sz="3200" smtClean="0"/>
              <a:t>Palais du Luxembourg</a:t>
            </a:r>
            <a:br>
              <a:rPr lang="fr-FR" altLang="zh-CN" sz="3200" smtClean="0"/>
            </a:br>
            <a:r>
              <a:rPr lang="fr-FR" altLang="zh-CN" sz="3200" smtClean="0"/>
              <a:t>Le Sénat</a:t>
            </a:r>
            <a:endParaRPr lang="zh-CN" altLang="en-US" sz="32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5263"/>
            <a:ext cx="7644463" cy="5300161"/>
          </a:xfr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02"/>
            <a:ext cx="4720411" cy="268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48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6"/>
          <a:stretch/>
        </p:blipFill>
        <p:spPr bwMode="auto">
          <a:xfrm>
            <a:off x="35497" y="1306286"/>
            <a:ext cx="9108504" cy="480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0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fr-FR" altLang="zh-CN" b="1"/>
              <a:t>Chapitre 2 : La vie politique en France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99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Elaborer les lois?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3"/>
            <a:ext cx="9028879" cy="211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96752"/>
            <a:ext cx="5066374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7824" y="4581128"/>
            <a:ext cx="5698976" cy="1329011"/>
          </a:xfrm>
        </p:spPr>
        <p:txBody>
          <a:bodyPr/>
          <a:lstStyle/>
          <a:p>
            <a:pPr marL="0" indent="0">
              <a:buNone/>
            </a:pPr>
            <a:r>
              <a:rPr lang="fr-FR" altLang="zh-CN" smtClean="0"/>
              <a:t>Les partis politiques</a:t>
            </a:r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4" y="404664"/>
            <a:ext cx="876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695"/>
            <a:ext cx="9144000" cy="88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195595"/>
            <a:ext cx="9144000" cy="88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3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956473"/>
            <a:ext cx="9289032" cy="6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23" y="3547362"/>
            <a:ext cx="9116527" cy="139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02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6546"/>
            <a:ext cx="9108504" cy="374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9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104" y="2420888"/>
            <a:ext cx="3250704" cy="1143000"/>
          </a:xfrm>
        </p:spPr>
        <p:txBody>
          <a:bodyPr/>
          <a:lstStyle/>
          <a:p>
            <a:r>
              <a:rPr lang="fr-FR" altLang="zh-CN" smtClean="0"/>
              <a:t>Président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0"/>
            <a:ext cx="3970049" cy="563698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89910"/>
            <a:ext cx="8664942" cy="72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92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445"/>
            <a:ext cx="9180512" cy="565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40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3848" y="3972197"/>
            <a:ext cx="5266928" cy="1329011"/>
          </a:xfrm>
        </p:spPr>
        <p:txBody>
          <a:bodyPr/>
          <a:lstStyle/>
          <a:p>
            <a:pPr marL="0" indent="0">
              <a:buNone/>
            </a:pPr>
            <a:r>
              <a:rPr lang="fr-FR" altLang="zh-CN" smtClean="0"/>
              <a:t>Le quinquenat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008" y="1052736"/>
            <a:ext cx="9252520" cy="65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0580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32568" y="5354052"/>
            <a:ext cx="8591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/>
              <a:t>中法政治制度的不同，以及领导成员稳定的重要性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29298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L’Elysée: la résidence du président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247366" cy="536429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4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1216" y="1595933"/>
            <a:ext cx="8075240" cy="1184995"/>
          </a:xfrm>
        </p:spPr>
        <p:txBody>
          <a:bodyPr/>
          <a:lstStyle/>
          <a:p>
            <a:pPr marL="0" indent="0" algn="ctr">
              <a:buNone/>
            </a:pPr>
            <a:r>
              <a:rPr lang="fr-FR" altLang="zh-CN" smtClean="0"/>
              <a:t>Candidats déclarés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783582"/>
            <a:ext cx="90582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509120"/>
            <a:ext cx="3282171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5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2204865"/>
            <a:ext cx="7499176" cy="5760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altLang="zh-CN" b="1" smtClean="0">
                <a:solidFill>
                  <a:schemeClr val="accent6"/>
                </a:solidFill>
              </a:rPr>
              <a:t>Vidéo</a:t>
            </a:r>
            <a:r>
              <a:rPr lang="fr-FR" altLang="zh-CN" smtClean="0"/>
              <a:t> à montrer: Le Pen et Macron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409"/>
            <a:ext cx="9144000" cy="48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07" y="3212976"/>
            <a:ext cx="90487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7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2852936"/>
            <a:ext cx="7643192" cy="3273227"/>
          </a:xfrm>
        </p:spPr>
        <p:txBody>
          <a:bodyPr/>
          <a:lstStyle/>
          <a:p>
            <a:r>
              <a:rPr lang="fr-FR" altLang="zh-CN" smtClean="0"/>
              <a:t>Quiz sur les symboles de la République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1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08" y="2276872"/>
            <a:ext cx="5686920" cy="388843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2656"/>
            <a:ext cx="7747059" cy="149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6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452388" cy="532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6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0327"/>
          </a:xfrm>
        </p:spPr>
        <p:txBody>
          <a:bodyPr/>
          <a:lstStyle/>
          <a:p>
            <a:r>
              <a:rPr lang="fr-FR" altLang="zh-CN" smtClean="0"/>
              <a:t>Les ministres de la France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3" b="4469"/>
          <a:stretch/>
        </p:blipFill>
        <p:spPr bwMode="auto">
          <a:xfrm>
            <a:off x="-36512" y="1412776"/>
            <a:ext cx="9207747" cy="500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8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Conseil des ministres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803648"/>
            <a:ext cx="9155360" cy="457768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26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282062" cy="599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8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3032"/>
            <a:ext cx="7753350" cy="672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2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89" y="44624"/>
            <a:ext cx="7696035" cy="677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90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43266"/>
            <a:ext cx="8280920" cy="358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4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5 sortes d’élections nationales directes</a:t>
            </a:r>
            <a:br>
              <a:rPr lang="fr-FR" altLang="zh-CN" smtClean="0"/>
            </a:br>
            <a:r>
              <a:rPr lang="fr-FR" altLang="zh-CN" smtClean="0"/>
              <a:t>Référendum/Suffrage universel</a:t>
            </a:r>
            <a:br>
              <a:rPr lang="fr-FR" altLang="zh-CN" smtClean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248472"/>
          </a:xfrm>
        </p:spPr>
        <p:txBody>
          <a:bodyPr/>
          <a:lstStyle/>
          <a:p>
            <a:r>
              <a:rPr lang="fr-FR" altLang="zh-CN" smtClean="0"/>
              <a:t>Les présidentielles</a:t>
            </a:r>
          </a:p>
          <a:p>
            <a:r>
              <a:rPr lang="fr-FR" altLang="zh-CN" smtClean="0"/>
              <a:t>Les législatives (les députés de l’Assemblée nationale)</a:t>
            </a:r>
          </a:p>
          <a:p>
            <a:r>
              <a:rPr lang="fr-FR" altLang="zh-CN" smtClean="0"/>
              <a:t>Les régionales</a:t>
            </a:r>
          </a:p>
          <a:p>
            <a:r>
              <a:rPr lang="fr-FR" altLang="zh-CN" smtClean="0"/>
              <a:t>Les départementales</a:t>
            </a:r>
          </a:p>
          <a:p>
            <a:r>
              <a:rPr lang="fr-FR" altLang="zh-CN" smtClean="0"/>
              <a:t>Les municipales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0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8229600" cy="432054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9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https://</a:t>
            </a:r>
            <a:r>
              <a:rPr lang="en-US" altLang="zh-CN" sz="2400" smtClean="0"/>
              <a:t>www.vie-publique.fr</a:t>
            </a:r>
            <a:r>
              <a:rPr lang="en-US" altLang="zh-CN" sz="2400"/>
              <a:t/>
            </a:r>
            <a:br>
              <a:rPr lang="en-US" altLang="zh-CN" sz="2400"/>
            </a:br>
            <a:r>
              <a:rPr lang="en-US" altLang="zh-CN" sz="2400"/>
              <a:t>https://</a:t>
            </a:r>
            <a:r>
              <a:rPr lang="en-US" altLang="zh-CN" sz="2400" smtClean="0"/>
              <a:t>www.service-public.fr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9672" y="2204864"/>
            <a:ext cx="7848872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CN" sz="3600" smtClean="0"/>
              <a:t>La V</a:t>
            </a:r>
            <a:r>
              <a:rPr lang="fr-FR" altLang="zh-CN" sz="3600" baseline="30000" smtClean="0"/>
              <a:t>e</a:t>
            </a:r>
            <a:r>
              <a:rPr lang="fr-FR" altLang="zh-CN" sz="3600" smtClean="0"/>
              <a:t> République (depuis 1958)</a:t>
            </a:r>
          </a:p>
          <a:p>
            <a:pPr marL="0" indent="0">
              <a:buNone/>
            </a:pPr>
            <a:r>
              <a:rPr lang="fr-FR" altLang="zh-CN" sz="3600" smtClean="0"/>
              <a:t>La contitution de 1958</a:t>
            </a:r>
            <a:endParaRPr lang="en-US" altLang="zh-CN" sz="3600" smtClean="0"/>
          </a:p>
          <a:p>
            <a:pPr marL="0" indent="0">
              <a:buNone/>
            </a:pPr>
            <a:r>
              <a:rPr lang="en-US" altLang="zh-CN" sz="3600" smtClean="0"/>
              <a:t>La séparation des </a:t>
            </a:r>
            <a:r>
              <a:rPr lang="fr-FR" altLang="zh-CN" sz="3600"/>
              <a:t>trois pouvoirs</a:t>
            </a:r>
            <a:endParaRPr lang="zh-CN" altLang="en-US" sz="36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" y="275803"/>
            <a:ext cx="9027920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5"/>
          <a:stretch/>
        </p:blipFill>
        <p:spPr bwMode="auto">
          <a:xfrm>
            <a:off x="-108520" y="1687263"/>
            <a:ext cx="9307721" cy="310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3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2420888"/>
            <a:ext cx="9083352" cy="3705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CN" sz="3600" smtClean="0"/>
              <a:t>Discussion: Quelles sont les conditions nécessaires pour organiser le suffrage universel?</a:t>
            </a:r>
            <a:endParaRPr lang="zh-CN" altLang="en-US" sz="36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33735"/>
            <a:ext cx="6913808" cy="517152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949280"/>
            <a:ext cx="5715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2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L’autorité judiciaire/Les tribunaux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697"/>
            <a:ext cx="9108504" cy="101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6276"/>
            <a:ext cx="9108504" cy="95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9792" y="2492896"/>
            <a:ext cx="5987008" cy="3633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mtClean="0"/>
              <a:t>Le droit coutumier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 smtClean="0"/>
              <a:t>Le droit </a:t>
            </a:r>
            <a:r>
              <a:rPr lang="fr-FR" altLang="zh-CN" smtClean="0"/>
              <a:t>écrit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84576"/>
          </a:xfrm>
        </p:spPr>
        <p:txBody>
          <a:bodyPr/>
          <a:lstStyle/>
          <a:p>
            <a:r>
              <a:rPr lang="fr-FR" altLang="zh-CN" smtClean="0"/>
              <a:t>Le Code civil</a:t>
            </a:r>
          </a:p>
          <a:p>
            <a:pPr marL="0" indent="0">
              <a:buNone/>
            </a:pPr>
            <a:r>
              <a:rPr lang="fr-FR" altLang="zh-CN" smtClean="0"/>
              <a:t>« Code Napoléon »</a:t>
            </a:r>
          </a:p>
          <a:p>
            <a:endParaRPr lang="fr-FR" altLang="zh-CN"/>
          </a:p>
          <a:p>
            <a:pPr marL="0" indent="0">
              <a:buNone/>
            </a:pPr>
            <a:endParaRPr lang="fr-FR" altLang="zh-CN" smtClean="0"/>
          </a:p>
          <a:p>
            <a:pPr marL="0" indent="0">
              <a:buNone/>
            </a:pPr>
            <a:endParaRPr lang="fr-FR" altLang="zh-CN" smtClean="0"/>
          </a:p>
          <a:p>
            <a:pPr marL="0" indent="0">
              <a:buNone/>
            </a:pPr>
            <a:endParaRPr lang="fr-FR" altLang="zh-CN" smtClean="0"/>
          </a:p>
          <a:p>
            <a:r>
              <a:rPr lang="fr-FR" altLang="zh-CN" smtClean="0"/>
              <a:t>Le Code pénal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" y="2703659"/>
            <a:ext cx="9001000" cy="13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0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" r="3636"/>
          <a:stretch/>
        </p:blipFill>
        <p:spPr>
          <a:xfrm>
            <a:off x="0" y="1749"/>
            <a:ext cx="5227093" cy="3138415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48880"/>
            <a:ext cx="4824536" cy="4356154"/>
          </a:xfrm>
        </p:spPr>
      </p:pic>
    </p:spTree>
    <p:extLst>
      <p:ext uri="{BB962C8B-B14F-4D97-AF65-F5344CB8AC3E}">
        <p14:creationId xmlns:p14="http://schemas.microsoft.com/office/powerpoint/2010/main" val="13518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Les magistrats et les juges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2099446"/>
            <a:ext cx="9108504" cy="255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35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124744"/>
            <a:ext cx="9145016" cy="459537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9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Montesquieu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1" y="1340768"/>
            <a:ext cx="3744251" cy="45259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05271"/>
            <a:ext cx="4382425" cy="432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88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8754"/>
            <a:ext cx="9108504" cy="258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1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889740"/>
            <a:ext cx="9108504" cy="269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7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9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3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3501008"/>
            <a:ext cx="7787208" cy="2625155"/>
          </a:xfrm>
        </p:spPr>
        <p:txBody>
          <a:bodyPr/>
          <a:lstStyle/>
          <a:p>
            <a:pPr marL="0" indent="0">
              <a:buNone/>
            </a:pPr>
            <a:r>
              <a:rPr lang="fr-FR" altLang="zh-CN" i="1" smtClean="0"/>
              <a:t>Déclaration des droits de l’homme et du citoyen</a:t>
            </a:r>
            <a:r>
              <a:rPr lang="fr-FR" altLang="zh-CN" smtClean="0"/>
              <a:t>, 1789, article XII.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12321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4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6828"/>
            <a:ext cx="9001000" cy="173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861048"/>
            <a:ext cx="9217024" cy="11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95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864" y="0"/>
            <a:ext cx="8229600" cy="1143000"/>
          </a:xfrm>
        </p:spPr>
        <p:txBody>
          <a:bodyPr/>
          <a:lstStyle/>
          <a:p>
            <a:r>
              <a:rPr lang="fr-FR" altLang="zh-CN" smtClean="0"/>
              <a:t>Les partis politiques en France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24744"/>
            <a:ext cx="3312368" cy="5694949"/>
          </a:xfrm>
        </p:spPr>
      </p:pic>
    </p:spTree>
    <p:extLst>
      <p:ext uri="{BB962C8B-B14F-4D97-AF65-F5344CB8AC3E}">
        <p14:creationId xmlns:p14="http://schemas.microsoft.com/office/powerpoint/2010/main" val="24853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864" y="1772816"/>
            <a:ext cx="8229600" cy="1143000"/>
          </a:xfrm>
        </p:spPr>
        <p:txBody>
          <a:bodyPr/>
          <a:lstStyle/>
          <a:p>
            <a:r>
              <a:rPr lang="fr-FR" altLang="zh-CN" smtClean="0"/>
              <a:t>Gauche ou droite?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51920" y="3284984"/>
            <a:ext cx="4834880" cy="284117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smtClean="0">
                <a:solidFill>
                  <a:schemeClr val="accent6"/>
                </a:solidFill>
              </a:rPr>
              <a:t>CE 1, 2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86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6" y="68783"/>
            <a:ext cx="8927368" cy="667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5781"/>
            <a:ext cx="6655470" cy="665547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9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624"/>
            <a:ext cx="6356587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8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192" y="2790056"/>
            <a:ext cx="2818656" cy="1143000"/>
          </a:xfrm>
        </p:spPr>
        <p:txBody>
          <a:bodyPr/>
          <a:lstStyle/>
          <a:p>
            <a:r>
              <a:rPr lang="fr-FR" altLang="zh-CN" smtClean="0"/>
              <a:t>1748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16632"/>
            <a:ext cx="3960440" cy="6556729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6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smtClean="0"/>
              <a:t>Sciences Po et l’ENA</a:t>
            </a:r>
            <a:r>
              <a:rPr lang="fr-FR" altLang="zh-CN" sz="3600" smtClean="0"/>
              <a:t>,</a:t>
            </a:r>
            <a:br>
              <a:rPr lang="fr-FR" altLang="zh-CN" sz="3600" smtClean="0"/>
            </a:br>
            <a:r>
              <a:rPr lang="fr-FR" altLang="zh-CN" sz="3600" smtClean="0"/>
              <a:t>écoles du pouvoir en France</a:t>
            </a:r>
            <a:endParaRPr lang="zh-CN" altLang="en-US" sz="360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5206149" cy="292914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3993415"/>
            <a:ext cx="4932040" cy="274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0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772816"/>
            <a:ext cx="8229600" cy="3633267"/>
          </a:xfrm>
        </p:spPr>
        <p:txBody>
          <a:bodyPr/>
          <a:lstStyle/>
          <a:p>
            <a:pPr marL="0" indent="0" algn="ctr">
              <a:buNone/>
            </a:pPr>
            <a:r>
              <a:rPr lang="fr-FR" altLang="zh-CN" smtClean="0"/>
              <a:t>Révision:</a:t>
            </a:r>
            <a:br>
              <a:rPr lang="fr-FR" altLang="zh-CN" smtClean="0"/>
            </a:br>
            <a:r>
              <a:rPr lang="fr-FR" altLang="zh-CN" smtClean="0"/>
              <a:t> </a:t>
            </a:r>
            <a:r>
              <a:rPr lang="fr-FR" altLang="zh-CN" b="1" smtClean="0">
                <a:solidFill>
                  <a:schemeClr val="accent6"/>
                </a:solidFill>
              </a:rPr>
              <a:t>Vidéo</a:t>
            </a:r>
            <a:r>
              <a:rPr lang="fr-FR" altLang="zh-CN" smtClean="0"/>
              <a:t> sur la séparation des pouvoirs</a:t>
            </a:r>
          </a:p>
          <a:p>
            <a:pPr marL="0" indent="0" algn="ctr">
              <a:buNone/>
            </a:pPr>
            <a:endParaRPr lang="fr-FR" altLang="zh-CN"/>
          </a:p>
          <a:p>
            <a:pPr marL="0" indent="0" algn="ctr">
              <a:buNone/>
            </a:pPr>
            <a:r>
              <a:rPr lang="fr-FR" altLang="zh-CN" smtClean="0"/>
              <a:t>S’équilibrer,  agir en contre-pouvoir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5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商务印书馆</a:t>
            </a:r>
            <a:endParaRPr lang="zh-CN" altLang="en-US" sz="3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76194"/>
            <a:ext cx="6408712" cy="516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26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Les </a:t>
            </a:r>
            <a:r>
              <a:rPr lang="fr-FR" altLang="zh-CN" smtClean="0"/>
              <a:t>trois pouvoirs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492896"/>
            <a:ext cx="9144000" cy="388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CN" sz="2800" smtClean="0"/>
              <a:t>                                           Le Parlement</a:t>
            </a:r>
          </a:p>
          <a:p>
            <a:pPr marL="0" indent="0">
              <a:buNone/>
            </a:pPr>
            <a:endParaRPr lang="fr-FR" altLang="zh-CN" sz="2800"/>
          </a:p>
          <a:p>
            <a:pPr marL="0" indent="0">
              <a:buNone/>
            </a:pPr>
            <a:endParaRPr lang="fr-FR" altLang="zh-CN" sz="2800" smtClean="0"/>
          </a:p>
          <a:p>
            <a:pPr marL="0" indent="0">
              <a:buNone/>
            </a:pPr>
            <a:endParaRPr lang="fr-FR" altLang="zh-CN" sz="2800" smtClean="0"/>
          </a:p>
          <a:p>
            <a:pPr marL="0" indent="0">
              <a:buNone/>
            </a:pPr>
            <a:endParaRPr lang="fr-FR" altLang="zh-CN" sz="2800"/>
          </a:p>
          <a:p>
            <a:pPr marL="0" indent="0">
              <a:buNone/>
            </a:pPr>
            <a:r>
              <a:rPr lang="fr-FR" altLang="zh-CN" sz="2400" smtClean="0"/>
              <a:t>Le président et le gouvernement                                </a:t>
            </a:r>
            <a:r>
              <a:rPr lang="fr-FR" altLang="zh-CN" sz="2800" smtClean="0"/>
              <a:t>Les tribunaux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555776" y="1628800"/>
            <a:ext cx="403244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mtClean="0"/>
              <a:t>Le pouvoir législatif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-36512" y="4005064"/>
            <a:ext cx="403244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mtClean="0"/>
              <a:t>Le pouvoir exécutif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128749" y="4005064"/>
            <a:ext cx="403244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mtClean="0"/>
              <a:t>Le pouvoir judiciaire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99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16B8-6927-4FB6-AFC4-A0B991BCF7A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590"/>
            <a:ext cx="9158090" cy="187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0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323</Words>
  <Application>Microsoft Office PowerPoint</Application>
  <PresentationFormat>全屏显示(4:3)</PresentationFormat>
  <Paragraphs>133</Paragraphs>
  <Slides>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2" baseType="lpstr">
      <vt:lpstr>Office 主题​​</vt:lpstr>
      <vt:lpstr>Société et culture françaises</vt:lpstr>
      <vt:lpstr>Chapitre 2 : La vie politique en France</vt:lpstr>
      <vt:lpstr>PowerPoint 演示文稿</vt:lpstr>
      <vt:lpstr>https://www.vie-publique.fr https://www.service-public.fr</vt:lpstr>
      <vt:lpstr>Montesquieu</vt:lpstr>
      <vt:lpstr>1748</vt:lpstr>
      <vt:lpstr>商务印书馆</vt:lpstr>
      <vt:lpstr>Les trois pouvoirs</vt:lpstr>
      <vt:lpstr>PowerPoint 演示文稿</vt:lpstr>
      <vt:lpstr>1789 Article XVI</vt:lpstr>
      <vt:lpstr>PowerPoint 演示文稿</vt:lpstr>
      <vt:lpstr>PowerPoint 演示文稿</vt:lpstr>
      <vt:lpstr>PowerPoint 演示文稿</vt:lpstr>
      <vt:lpstr>Marianne</vt:lpstr>
      <vt:lpstr>Le Parlement</vt:lpstr>
      <vt:lpstr>L’Assemblée nationale Palais Bourbon</vt:lpstr>
      <vt:lpstr>PowerPoint 演示文稿</vt:lpstr>
      <vt:lpstr>Palais du Luxembourg Le Sénat</vt:lpstr>
      <vt:lpstr>PowerPoint 演示文稿</vt:lpstr>
      <vt:lpstr>Elaborer les lois?</vt:lpstr>
      <vt:lpstr>PowerPoint 演示文稿</vt:lpstr>
      <vt:lpstr>PowerPoint 演示文稿</vt:lpstr>
      <vt:lpstr>PowerPoint 演示文稿</vt:lpstr>
      <vt:lpstr>Président</vt:lpstr>
      <vt:lpstr>PowerPoint 演示文稿</vt:lpstr>
      <vt:lpstr>PowerPoint 演示文稿</vt:lpstr>
      <vt:lpstr>L’Elysée: la résidence du président</vt:lpstr>
      <vt:lpstr>PowerPoint 演示文稿</vt:lpstr>
      <vt:lpstr>PowerPoint 演示文稿</vt:lpstr>
      <vt:lpstr>PowerPoint 演示文稿</vt:lpstr>
      <vt:lpstr>PowerPoint 演示文稿</vt:lpstr>
      <vt:lpstr>Les ministres de la France</vt:lpstr>
      <vt:lpstr>Conseil des ministres</vt:lpstr>
      <vt:lpstr>PowerPoint 演示文稿</vt:lpstr>
      <vt:lpstr>PowerPoint 演示文稿</vt:lpstr>
      <vt:lpstr>PowerPoint 演示文稿</vt:lpstr>
      <vt:lpstr>PowerPoint 演示文稿</vt:lpstr>
      <vt:lpstr>5 sortes d’élections nationales directes Référendum/Suffrage universel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L’autorité judiciaire/Les tribunaux</vt:lpstr>
      <vt:lpstr>PowerPoint 演示文稿</vt:lpstr>
      <vt:lpstr>PowerPoint 演示文稿</vt:lpstr>
      <vt:lpstr>PowerPoint 演示文稿</vt:lpstr>
      <vt:lpstr>Les magistrats et les juges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Les partis politiques en France</vt:lpstr>
      <vt:lpstr>Gauche ou droite?</vt:lpstr>
      <vt:lpstr>PowerPoint 演示文稿</vt:lpstr>
      <vt:lpstr>PowerPoint 演示文稿</vt:lpstr>
      <vt:lpstr>PowerPoint 演示文稿</vt:lpstr>
      <vt:lpstr>Sciences Po et l’ENA, écoles du pouvoir en France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2 : La vie politique en France</dc:title>
  <dc:creator>lonovo</dc:creator>
  <cp:lastModifiedBy>lonovo</cp:lastModifiedBy>
  <cp:revision>94</cp:revision>
  <dcterms:created xsi:type="dcterms:W3CDTF">2021-05-27T10:18:27Z</dcterms:created>
  <dcterms:modified xsi:type="dcterms:W3CDTF">2023-06-13T03:13:09Z</dcterms:modified>
</cp:coreProperties>
</file>